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8.jpg" ContentType="image/jpeg"/>
  <Override PartName="/ppt/media/image11.jpg" ContentType="image/jpeg"/>
  <Override PartName="/ppt/media/image17.jpg" ContentType="image/jpeg"/>
  <Override PartName="/ppt/media/image18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media/image24.jpg" ContentType="image/jpeg"/>
  <Override PartName="/ppt/media/image27.jpg" ContentType="image/jpeg"/>
  <Override PartName="/ppt/media/image28.jpg" ContentType="image/jpeg"/>
  <Override PartName="/ppt/media/image36.jpg" ContentType="image/jpeg"/>
  <Override PartName="/ppt/media/image45.jpg" ContentType="image/jpeg"/>
  <Override PartName="/ppt/media/image48.jpg" ContentType="image/jpeg"/>
  <Override PartName="/ppt/media/image49.jpg" ContentType="image/jpeg"/>
  <Override PartName="/ppt/media/image5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82" r:id="rId8"/>
    <p:sldId id="263" r:id="rId9"/>
    <p:sldId id="264" r:id="rId10"/>
    <p:sldId id="266" r:id="rId11"/>
    <p:sldId id="275" r:id="rId12"/>
    <p:sldId id="276" r:id="rId13"/>
    <p:sldId id="279" r:id="rId14"/>
    <p:sldId id="280" r:id="rId15"/>
    <p:sldId id="277" r:id="rId16"/>
    <p:sldId id="278" r:id="rId17"/>
    <p:sldId id="269" r:id="rId18"/>
    <p:sldId id="270" r:id="rId19"/>
    <p:sldId id="281" r:id="rId20"/>
    <p:sldId id="271" r:id="rId21"/>
    <p:sldId id="272" r:id="rId2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>
      <p:cViewPr varScale="1">
        <p:scale>
          <a:sx n="69" d="100"/>
          <a:sy n="69" d="100"/>
        </p:scale>
        <p:origin x="-102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52525"/>
                </a:solidFill>
                <a:latin typeface="Calibri Light"/>
                <a:cs typeface="Calibri Light"/>
              </a:defRPr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52525"/>
                </a:solidFill>
                <a:latin typeface="Calibri Light"/>
                <a:cs typeface="Calibri Ligh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4372" y="515238"/>
            <a:ext cx="719455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221293"/>
            <a:ext cx="7987995" cy="4733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52525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" y="0"/>
            <a:ext cx="9144000" cy="6857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019300" y="3471671"/>
            <a:ext cx="5113020" cy="0"/>
          </a:xfrm>
          <a:custGeom>
            <a:avLst/>
            <a:gdLst/>
            <a:ahLst/>
            <a:cxnLst/>
            <a:rect l="l" t="t" r="r" b="b"/>
            <a:pathLst>
              <a:path w="5113020">
                <a:moveTo>
                  <a:pt x="0" y="0"/>
                </a:moveTo>
                <a:lnTo>
                  <a:pt x="5113020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74" y="4005064"/>
            <a:ext cx="4428744" cy="285293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6870" y="1733169"/>
            <a:ext cx="5426710" cy="2200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0" spc="-10" dirty="0">
                <a:solidFill>
                  <a:srgbClr val="5F2536"/>
                </a:solidFill>
                <a:latin typeface="Microsoft Sans Serif"/>
                <a:cs typeface="Microsoft Sans Serif"/>
              </a:rPr>
              <a:t>Проект</a:t>
            </a:r>
            <a:r>
              <a:rPr sz="3600" b="0" spc="-95" dirty="0">
                <a:solidFill>
                  <a:srgbClr val="5F2536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5F2536"/>
                </a:solidFill>
              </a:rPr>
              <a:t>«Все</a:t>
            </a:r>
            <a:r>
              <a:rPr sz="3600" spc="-114" dirty="0">
                <a:solidFill>
                  <a:srgbClr val="5F2536"/>
                </a:solidFill>
              </a:rPr>
              <a:t> </a:t>
            </a:r>
            <a:r>
              <a:rPr sz="3600" spc="-10" dirty="0">
                <a:solidFill>
                  <a:srgbClr val="5F2536"/>
                </a:solidFill>
              </a:rPr>
              <a:t>профессии </a:t>
            </a:r>
            <a:r>
              <a:rPr sz="3600" dirty="0">
                <a:solidFill>
                  <a:srgbClr val="5F2536"/>
                </a:solidFill>
              </a:rPr>
              <a:t>нужны,</a:t>
            </a:r>
            <a:r>
              <a:rPr sz="3600" spc="-55" dirty="0">
                <a:solidFill>
                  <a:srgbClr val="5F2536"/>
                </a:solidFill>
              </a:rPr>
              <a:t> </a:t>
            </a:r>
            <a:r>
              <a:rPr sz="3600" dirty="0">
                <a:solidFill>
                  <a:srgbClr val="5F2536"/>
                </a:solidFill>
              </a:rPr>
              <a:t>все</a:t>
            </a:r>
            <a:r>
              <a:rPr sz="3600" spc="-35" dirty="0">
                <a:solidFill>
                  <a:srgbClr val="5F2536"/>
                </a:solidFill>
              </a:rPr>
              <a:t> </a:t>
            </a:r>
            <a:r>
              <a:rPr sz="3600" spc="-10" dirty="0">
                <a:solidFill>
                  <a:srgbClr val="5F2536"/>
                </a:solidFill>
              </a:rPr>
              <a:t>профессии важны»</a:t>
            </a:r>
            <a:endParaRPr sz="3600">
              <a:latin typeface="Microsoft Sans Serif"/>
              <a:cs typeface="Microsoft Sans Serif"/>
            </a:endParaRPr>
          </a:p>
          <a:p>
            <a:pPr marL="12700">
              <a:lnSpc>
                <a:spcPts val="4165"/>
              </a:lnSpc>
            </a:pPr>
            <a:r>
              <a:rPr sz="3600" b="0" dirty="0">
                <a:solidFill>
                  <a:srgbClr val="5F2536"/>
                </a:solidFill>
                <a:latin typeface="Microsoft Sans Serif"/>
                <a:cs typeface="Microsoft Sans Serif"/>
              </a:rPr>
              <a:t>в</a:t>
            </a:r>
            <a:r>
              <a:rPr sz="3600" b="0" spc="-50" dirty="0">
                <a:solidFill>
                  <a:srgbClr val="5F2536"/>
                </a:solidFill>
                <a:latin typeface="Microsoft Sans Serif"/>
                <a:cs typeface="Microsoft Sans Serif"/>
              </a:rPr>
              <a:t> </a:t>
            </a:r>
            <a:r>
              <a:rPr sz="3600" b="0" dirty="0">
                <a:solidFill>
                  <a:srgbClr val="5F2536"/>
                </a:solidFill>
                <a:latin typeface="Microsoft Sans Serif"/>
                <a:cs typeface="Microsoft Sans Serif"/>
              </a:rPr>
              <a:t>средней</a:t>
            </a:r>
            <a:r>
              <a:rPr sz="3600" b="0" spc="-50" dirty="0">
                <a:solidFill>
                  <a:srgbClr val="5F2536"/>
                </a:solidFill>
                <a:latin typeface="Microsoft Sans Serif"/>
                <a:cs typeface="Microsoft Sans Serif"/>
              </a:rPr>
              <a:t> </a:t>
            </a:r>
            <a:r>
              <a:rPr sz="3600" b="0" spc="-10" dirty="0">
                <a:solidFill>
                  <a:srgbClr val="5F2536"/>
                </a:solidFill>
                <a:latin typeface="Microsoft Sans Serif"/>
                <a:cs typeface="Microsoft Sans Serif"/>
              </a:rPr>
              <a:t>группе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293A089-2930-4C22-B2A1-03410D830F88}"/>
              </a:ext>
            </a:extLst>
          </p:cNvPr>
          <p:cNvSpPr txBox="1"/>
          <p:nvPr/>
        </p:nvSpPr>
        <p:spPr>
          <a:xfrm>
            <a:off x="5508104" y="5805264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Подготовили: Бобешко Т.В.</a:t>
            </a:r>
          </a:p>
          <a:p>
            <a:r>
              <a:rPr lang="ru-RU" dirty="0"/>
              <a:t>                        Зарубина З.В.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1FCCB96-AB51-45BC-819F-CDCE3AD2492C}"/>
              </a:ext>
            </a:extLst>
          </p:cNvPr>
          <p:cNvSpPr txBox="1"/>
          <p:nvPr/>
        </p:nvSpPr>
        <p:spPr>
          <a:xfrm>
            <a:off x="683568" y="33265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defRPr/>
            </a:pPr>
            <a:r>
              <a:rPr lang="ru-RU" b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</a:t>
            </a:r>
            <a:r>
              <a:rPr lang="en-US" b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бюджетное дошкольное образовательное учреждение</a:t>
            </a:r>
            <a:br>
              <a:rPr lang="ru-RU" b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«Детский</a:t>
            </a:r>
            <a:r>
              <a:rPr lang="en-US" b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сад общеразвивающего вида №6 г. Слюдянки»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8636" y="2354579"/>
            <a:ext cx="6595745" cy="0"/>
          </a:xfrm>
          <a:custGeom>
            <a:avLst/>
            <a:gdLst/>
            <a:ahLst/>
            <a:cxnLst/>
            <a:rect l="l" t="t" r="r" b="b"/>
            <a:pathLst>
              <a:path w="6595745">
                <a:moveTo>
                  <a:pt x="0" y="0"/>
                </a:moveTo>
                <a:lnTo>
                  <a:pt x="6595490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224339"/>
            <a:ext cx="7893050" cy="3341941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endParaRPr lang="ru-RU" sz="2000" b="1" dirty="0">
              <a:latin typeface="Arial"/>
              <a:cs typeface="Arial"/>
            </a:endParaRPr>
          </a:p>
          <a:p>
            <a:pPr marL="12700" algn="l">
              <a:lnSpc>
                <a:spcPct val="100000"/>
              </a:lnSpc>
              <a:spcBef>
                <a:spcPts val="1160"/>
              </a:spcBef>
            </a:pPr>
            <a:r>
              <a:rPr lang="ru-RU" sz="2000" b="1" dirty="0">
                <a:latin typeface="Arial"/>
                <a:cs typeface="Arial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РЕАЛИЗАЦИИ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28.01.2025-31.01.2025</a:t>
            </a:r>
            <a:endParaRPr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  <a:spcBef>
                <a:spcPts val="5"/>
              </a:spcBef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  <a:spcBef>
                <a:spcPts val="5"/>
              </a:spcBef>
            </a:pPr>
            <a:r>
              <a:rPr lang="ru-RU" sz="20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ТИП ПРОЕКТА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</a:t>
            </a:r>
            <a:r>
              <a:rPr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2115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  <a:spcBef>
                <a:spcPts val="5"/>
              </a:spcBef>
              <a:tabLst>
                <a:tab pos="4765040" algn="l"/>
              </a:tabLst>
            </a:pPr>
            <a:r>
              <a:rPr lang="ru-RU"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УЧАСТНИКИ ПРОЕКТА: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воспитатели, дети, родители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2700" algn="l">
              <a:lnSpc>
                <a:spcPct val="100000"/>
              </a:lnSpc>
              <a:spcBef>
                <a:spcPts val="5"/>
              </a:spcBef>
              <a:tabLst>
                <a:tab pos="476504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 algn="l">
              <a:lnSpc>
                <a:spcPct val="100000"/>
              </a:lnSpc>
              <a:spcBef>
                <a:spcPts val="5"/>
              </a:spcBef>
              <a:tabLst>
                <a:tab pos="4765040" algn="l"/>
              </a:tabLst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  <a:spcBef>
                <a:spcPts val="5"/>
              </a:spcBef>
              <a:tabLst>
                <a:tab pos="476504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ДЕТЕЙ: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ГОДА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8636" y="2354579"/>
            <a:ext cx="6595745" cy="0"/>
          </a:xfrm>
          <a:custGeom>
            <a:avLst/>
            <a:gdLst/>
            <a:ahLst/>
            <a:cxnLst/>
            <a:rect l="l" t="t" r="r" b="b"/>
            <a:pathLst>
              <a:path w="6595745">
                <a:moveTo>
                  <a:pt x="0" y="0"/>
                </a:moveTo>
                <a:lnTo>
                  <a:pt x="6595490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0085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6A4E39"/>
                </a:solidFill>
              </a:rPr>
              <a:t>Актуальность</a:t>
            </a:r>
            <a:r>
              <a:rPr spc="-270" dirty="0">
                <a:solidFill>
                  <a:srgbClr val="6A4E39"/>
                </a:solidFill>
              </a:rPr>
              <a:t> </a:t>
            </a:r>
            <a:r>
              <a:rPr spc="-10" dirty="0">
                <a:solidFill>
                  <a:srgbClr val="6A4E39"/>
                </a:solidFill>
              </a:rPr>
              <a:t>проекта: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535940" y="1221293"/>
            <a:ext cx="7987995" cy="2578657"/>
          </a:xfrm>
          <a:prstGeom prst="rect">
            <a:avLst/>
          </a:prstGeom>
        </p:spPr>
        <p:txBody>
          <a:bodyPr vert="horz" wrap="square" lIns="0" tIns="513018" rIns="0" bIns="0" rtlCol="0">
            <a:spAutoFit/>
          </a:bodyPr>
          <a:lstStyle/>
          <a:p>
            <a:pPr marL="309245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ценностям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</a:t>
            </a:r>
          </a:p>
          <a:p>
            <a:pPr marL="309245">
              <a:lnSpc>
                <a:spcPct val="100000"/>
              </a:lnSpc>
              <a:spcBef>
                <a:spcPts val="2400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человека,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миру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труда,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профессиям</a:t>
            </a:r>
          </a:p>
          <a:p>
            <a:pPr marL="309245" marR="102870">
              <a:lnSpc>
                <a:spcPct val="200000"/>
              </a:lnSpc>
              <a:tabLst>
                <a:tab pos="6938645" algn="l"/>
              </a:tabLst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ближайшего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окружения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сада,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родители)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720339" y="3305555"/>
            <a:ext cx="4871085" cy="3450590"/>
            <a:chOff x="2720339" y="3305555"/>
            <a:chExt cx="4871085" cy="34505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0339" y="3305555"/>
              <a:ext cx="4870704" cy="34503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411" y="3500627"/>
              <a:ext cx="4282440" cy="28620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8636" y="2354579"/>
            <a:ext cx="6595745" cy="0"/>
          </a:xfrm>
          <a:custGeom>
            <a:avLst/>
            <a:gdLst/>
            <a:ahLst/>
            <a:cxnLst/>
            <a:rect l="l" t="t" r="r" b="b"/>
            <a:pathLst>
              <a:path w="6595745">
                <a:moveTo>
                  <a:pt x="0" y="0"/>
                </a:moveTo>
                <a:lnTo>
                  <a:pt x="6595490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6303" y="935837"/>
            <a:ext cx="8044815" cy="4686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174115">
              <a:lnSpc>
                <a:spcPct val="134900"/>
              </a:lnSpc>
              <a:spcBef>
                <a:spcPts val="90"/>
              </a:spcBef>
            </a:pPr>
            <a:r>
              <a:rPr sz="2000" b="1" dirty="0">
                <a:solidFill>
                  <a:srgbClr val="6A4E39"/>
                </a:solidFill>
                <a:latin typeface="Arial"/>
                <a:cs typeface="Arial"/>
              </a:rPr>
              <a:t>Цель</a:t>
            </a:r>
            <a:r>
              <a:rPr sz="2000" b="1" spc="-50" dirty="0">
                <a:solidFill>
                  <a:srgbClr val="6A4E3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A4E39"/>
                </a:solidFill>
                <a:latin typeface="Arial"/>
                <a:cs typeface="Arial"/>
              </a:rPr>
              <a:t>проекта:</a:t>
            </a:r>
            <a:r>
              <a:rPr sz="2000" b="1" spc="-10" dirty="0">
                <a:solidFill>
                  <a:srgbClr val="6A4E3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расширять</a:t>
            </a:r>
            <a:r>
              <a:rPr sz="2000" spc="-7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и</a:t>
            </a:r>
            <a:r>
              <a:rPr sz="2000" spc="-1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обобщать</a:t>
            </a:r>
            <a:r>
              <a:rPr sz="2000" spc="-5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представление</a:t>
            </a:r>
            <a:r>
              <a:rPr sz="2000" spc="-5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детей</a:t>
            </a:r>
            <a:r>
              <a:rPr sz="2000" spc="-5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о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профессиях,</a:t>
            </a:r>
            <a:r>
              <a:rPr sz="2000" spc="-7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орудиях</a:t>
            </a:r>
            <a:r>
              <a:rPr sz="2000" spc="-6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труда,</a:t>
            </a:r>
            <a:r>
              <a:rPr sz="2000" spc="-5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трудовых</a:t>
            </a:r>
            <a:r>
              <a:rPr sz="2000" spc="-6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действиях.</a:t>
            </a:r>
            <a:r>
              <a:rPr sz="2000" spc="-7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 Light"/>
                <a:cs typeface="Calibri Light"/>
              </a:rPr>
              <a:t>Развитие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интереса</a:t>
            </a:r>
            <a:r>
              <a:rPr sz="2000" spc="-6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к</a:t>
            </a:r>
            <a:r>
              <a:rPr sz="2000" spc="-2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различным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профессиям,</a:t>
            </a:r>
            <a:r>
              <a:rPr sz="2000" spc="-6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в</a:t>
            </a:r>
            <a:r>
              <a:rPr sz="2000" spc="-2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частности</a:t>
            </a:r>
            <a:r>
              <a:rPr sz="2000" spc="-4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к</a:t>
            </a:r>
            <a:r>
              <a:rPr sz="2000" spc="-3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 Light"/>
                <a:cs typeface="Calibri Light"/>
              </a:rPr>
              <a:t>профессиям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родителей</a:t>
            </a:r>
            <a:r>
              <a:rPr sz="2000" spc="-6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и</a:t>
            </a:r>
            <a:r>
              <a:rPr sz="2000" spc="-1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месту</a:t>
            </a:r>
            <a:r>
              <a:rPr sz="2000" spc="-4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их</a:t>
            </a:r>
            <a:r>
              <a:rPr sz="2000" spc="-2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работы.</a:t>
            </a:r>
            <a:r>
              <a:rPr sz="2000" spc="39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Воспитывать</a:t>
            </a:r>
            <a:r>
              <a:rPr sz="2000" spc="-6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чувство</a:t>
            </a:r>
            <a:r>
              <a:rPr sz="2000" spc="-4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уважения</a:t>
            </a:r>
            <a:r>
              <a:rPr sz="2000" spc="-6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к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труду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 Light"/>
                <a:cs typeface="Calibri Light"/>
              </a:rPr>
              <a:t>взрослых.</a:t>
            </a:r>
            <a:endParaRPr sz="20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710"/>
              </a:spcBef>
            </a:pPr>
            <a:endParaRPr sz="20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6A4E39"/>
                </a:solidFill>
                <a:latin typeface="Arial"/>
                <a:cs typeface="Arial"/>
              </a:rPr>
              <a:t>Задачи:</a:t>
            </a:r>
            <a:endParaRPr sz="20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470"/>
              </a:spcBef>
              <a:buClr>
                <a:srgbClr val="784615"/>
              </a:buClr>
              <a:buSzPct val="115000"/>
              <a:buFont typeface="Wingdings"/>
              <a:buChar char=""/>
              <a:tabLst>
                <a:tab pos="298450" algn="l"/>
              </a:tabLst>
            </a:pP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Вызвать</a:t>
            </a:r>
            <a:r>
              <a:rPr sz="2000" spc="-4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интерес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к</a:t>
            </a:r>
            <a:r>
              <a:rPr sz="2000" spc="-10" dirty="0">
                <a:solidFill>
                  <a:srgbClr val="252525"/>
                </a:solidFill>
                <a:latin typeface="Calibri Light"/>
                <a:cs typeface="Calibri Light"/>
              </a:rPr>
              <a:t> профессиональной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деятельности</a:t>
            </a:r>
            <a:r>
              <a:rPr sz="2000" spc="-5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 Light"/>
                <a:cs typeface="Calibri Light"/>
              </a:rPr>
              <a:t>взрослых.</a:t>
            </a:r>
            <a:endParaRPr sz="2000">
              <a:latin typeface="Calibri Light"/>
              <a:cs typeface="Calibri Light"/>
            </a:endParaRPr>
          </a:p>
          <a:p>
            <a:pPr marL="298450" indent="-285750">
              <a:lnSpc>
                <a:spcPts val="2610"/>
              </a:lnSpc>
              <a:spcBef>
                <a:spcPts val="480"/>
              </a:spcBef>
              <a:buClr>
                <a:srgbClr val="784615"/>
              </a:buClr>
              <a:buSzPct val="115000"/>
              <a:buFont typeface="Wingdings"/>
              <a:buChar char=""/>
              <a:tabLst>
                <a:tab pos="298450" algn="l"/>
              </a:tabLst>
            </a:pP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Сформировать</a:t>
            </a:r>
            <a:r>
              <a:rPr sz="2000" spc="-4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 Light"/>
                <a:cs typeface="Calibri Light"/>
              </a:rPr>
              <a:t>представления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детей</a:t>
            </a:r>
            <a:r>
              <a:rPr sz="2000" spc="-4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о</a:t>
            </a:r>
            <a:r>
              <a:rPr sz="2000" spc="-1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профессиях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(название,</a:t>
            </a:r>
            <a:r>
              <a:rPr sz="2000" spc="-3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 Light"/>
                <a:cs typeface="Calibri Light"/>
              </a:rPr>
              <a:t>предметы</a:t>
            </a:r>
            <a:endParaRPr sz="2000">
              <a:latin typeface="Calibri Light"/>
              <a:cs typeface="Calibri Light"/>
            </a:endParaRPr>
          </a:p>
          <a:p>
            <a:pPr marL="482600" lvl="1" indent="-183515">
              <a:lnSpc>
                <a:spcPts val="2250"/>
              </a:lnSpc>
              <a:buChar char="–"/>
              <a:tabLst>
                <a:tab pos="482600" algn="l"/>
              </a:tabLst>
            </a:pP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помощники,</a:t>
            </a:r>
            <a:r>
              <a:rPr sz="2000" spc="-6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содержание</a:t>
            </a:r>
            <a:r>
              <a:rPr sz="2000" spc="-5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трудовой</a:t>
            </a:r>
            <a:r>
              <a:rPr sz="2000" spc="-6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деятельности)</a:t>
            </a:r>
            <a:r>
              <a:rPr sz="2000" spc="-5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Calibri Light"/>
                <a:cs typeface="Calibri Light"/>
              </a:rPr>
              <a:t>.</a:t>
            </a:r>
            <a:endParaRPr sz="2000">
              <a:latin typeface="Calibri Light"/>
              <a:cs typeface="Calibri Light"/>
            </a:endParaRPr>
          </a:p>
          <a:p>
            <a:pPr marL="298450" indent="-285750">
              <a:lnSpc>
                <a:spcPts val="2610"/>
              </a:lnSpc>
              <a:spcBef>
                <a:spcPts val="540"/>
              </a:spcBef>
              <a:buClr>
                <a:srgbClr val="784615"/>
              </a:buClr>
              <a:buSzPct val="115000"/>
              <a:buFont typeface="Wingdings"/>
              <a:buChar char=""/>
              <a:tabLst>
                <a:tab pos="298450" algn="l"/>
              </a:tabLst>
            </a:pP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Обогатить</a:t>
            </a:r>
            <a:r>
              <a:rPr sz="2000" spc="-6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материалами</a:t>
            </a:r>
            <a:r>
              <a:rPr sz="2000" spc="-6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предметно</a:t>
            </a:r>
            <a:r>
              <a:rPr sz="2000" spc="-4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–</a:t>
            </a:r>
            <a:r>
              <a:rPr sz="2000" spc="-2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развивающую</a:t>
            </a:r>
            <a:r>
              <a:rPr sz="2000" spc="-6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среду</a:t>
            </a:r>
            <a:r>
              <a:rPr sz="2000" spc="-5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для</a:t>
            </a:r>
            <a:r>
              <a:rPr sz="2000" spc="-2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 Light"/>
                <a:cs typeface="Calibri Light"/>
              </a:rPr>
              <a:t>сюжетно</a:t>
            </a:r>
            <a:endParaRPr sz="2000">
              <a:latin typeface="Calibri Light"/>
              <a:cs typeface="Calibri Light"/>
            </a:endParaRPr>
          </a:p>
          <a:p>
            <a:pPr marL="482600" lvl="1" indent="-183515">
              <a:lnSpc>
                <a:spcPts val="2250"/>
              </a:lnSpc>
              <a:buChar char="–"/>
              <a:tabLst>
                <a:tab pos="482600" algn="l"/>
              </a:tabLst>
            </a:pPr>
            <a:r>
              <a:rPr sz="2000" dirty="0">
                <a:solidFill>
                  <a:srgbClr val="252525"/>
                </a:solidFill>
                <a:latin typeface="Calibri Light"/>
                <a:cs typeface="Calibri Light"/>
              </a:rPr>
              <a:t>ролевых</a:t>
            </a:r>
            <a:r>
              <a:rPr sz="2000" spc="-8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Calibri Light"/>
                <a:cs typeface="Calibri Light"/>
              </a:rPr>
              <a:t>игр.</a:t>
            </a:r>
            <a:endParaRPr sz="20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8636" y="2354579"/>
            <a:ext cx="6595745" cy="0"/>
          </a:xfrm>
          <a:custGeom>
            <a:avLst/>
            <a:gdLst/>
            <a:ahLst/>
            <a:cxnLst/>
            <a:rect l="l" t="t" r="r" b="b"/>
            <a:pathLst>
              <a:path w="6595745">
                <a:moveTo>
                  <a:pt x="0" y="0"/>
                </a:moveTo>
                <a:lnTo>
                  <a:pt x="6595490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>
                <a:solidFill>
                  <a:srgbClr val="6A4E39"/>
                </a:solidFill>
              </a:rPr>
              <a:t>Предполагаемый</a:t>
            </a:r>
            <a:r>
              <a:rPr spc="-145" dirty="0">
                <a:solidFill>
                  <a:srgbClr val="6A4E39"/>
                </a:solidFill>
              </a:rPr>
              <a:t> </a:t>
            </a:r>
            <a:r>
              <a:rPr spc="-25" dirty="0">
                <a:solidFill>
                  <a:srgbClr val="6A4E39"/>
                </a:solidFill>
              </a:rPr>
              <a:t>результат: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6376" rIns="0" bIns="0" rtlCol="0">
            <a:spAutoFit/>
          </a:bodyPr>
          <a:lstStyle/>
          <a:p>
            <a:pPr marL="22860" marR="154305">
              <a:lnSpc>
                <a:spcPct val="145000"/>
              </a:lnSpc>
              <a:spcBef>
                <a:spcPts val="100"/>
              </a:spcBef>
            </a:pPr>
            <a:r>
              <a:rPr dirty="0"/>
              <a:t>Расширить</a:t>
            </a:r>
            <a:r>
              <a:rPr spc="-5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dirty="0"/>
              <a:t>детей</a:t>
            </a:r>
            <a:r>
              <a:rPr spc="-45" dirty="0"/>
              <a:t> </a:t>
            </a:r>
            <a:r>
              <a:rPr dirty="0"/>
              <a:t>знания</a:t>
            </a:r>
            <a:r>
              <a:rPr spc="-25" dirty="0"/>
              <a:t> </a:t>
            </a:r>
            <a:r>
              <a:rPr dirty="0"/>
              <a:t>и</a:t>
            </a:r>
            <a:r>
              <a:rPr spc="-15" dirty="0"/>
              <a:t> </a:t>
            </a:r>
            <a:r>
              <a:rPr dirty="0"/>
              <a:t>представления</a:t>
            </a:r>
            <a:r>
              <a:rPr spc="-45" dirty="0"/>
              <a:t> </a:t>
            </a:r>
            <a:r>
              <a:rPr dirty="0"/>
              <a:t>о</a:t>
            </a:r>
            <a:r>
              <a:rPr spc="-25" dirty="0"/>
              <a:t> </a:t>
            </a:r>
            <a:r>
              <a:rPr dirty="0"/>
              <a:t>профессиях,</a:t>
            </a:r>
            <a:r>
              <a:rPr spc="-6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dirty="0"/>
              <a:t>том</a:t>
            </a:r>
            <a:r>
              <a:rPr spc="-35" dirty="0"/>
              <a:t> </a:t>
            </a:r>
            <a:r>
              <a:rPr dirty="0"/>
              <a:t>числе</a:t>
            </a:r>
            <a:r>
              <a:rPr spc="-30" dirty="0"/>
              <a:t> </a:t>
            </a:r>
            <a:r>
              <a:rPr spc="-50" dirty="0"/>
              <a:t>и </a:t>
            </a:r>
            <a:r>
              <a:rPr dirty="0"/>
              <a:t>профессиях</a:t>
            </a:r>
            <a:r>
              <a:rPr spc="-70" dirty="0"/>
              <a:t> </a:t>
            </a:r>
            <a:r>
              <a:rPr dirty="0"/>
              <a:t>своих</a:t>
            </a:r>
            <a:r>
              <a:rPr spc="-60" dirty="0"/>
              <a:t> </a:t>
            </a:r>
            <a:r>
              <a:rPr dirty="0"/>
              <a:t>родителей</a:t>
            </a:r>
            <a:r>
              <a:rPr spc="-65" dirty="0"/>
              <a:t> </a:t>
            </a:r>
            <a:r>
              <a:rPr dirty="0"/>
              <a:t>(место</a:t>
            </a:r>
            <a:r>
              <a:rPr spc="-60" dirty="0"/>
              <a:t> </a:t>
            </a:r>
            <a:r>
              <a:rPr dirty="0"/>
              <a:t>работы</a:t>
            </a:r>
            <a:r>
              <a:rPr spc="-60" dirty="0"/>
              <a:t> </a:t>
            </a:r>
            <a:r>
              <a:rPr dirty="0"/>
              <a:t>родителей,</a:t>
            </a:r>
            <a:r>
              <a:rPr spc="-65" dirty="0"/>
              <a:t> </a:t>
            </a:r>
            <a:r>
              <a:rPr dirty="0"/>
              <a:t>значимость</a:t>
            </a:r>
            <a:r>
              <a:rPr spc="-60" dirty="0"/>
              <a:t> </a:t>
            </a:r>
            <a:r>
              <a:rPr spc="-25" dirty="0"/>
              <a:t>их </a:t>
            </a:r>
            <a:r>
              <a:rPr dirty="0"/>
              <a:t>труда;</a:t>
            </a:r>
            <a:r>
              <a:rPr spc="-45" dirty="0"/>
              <a:t> </a:t>
            </a:r>
            <a:r>
              <a:rPr dirty="0"/>
              <a:t>гордость</a:t>
            </a:r>
            <a:r>
              <a:rPr spc="-45" dirty="0"/>
              <a:t> </a:t>
            </a:r>
            <a:r>
              <a:rPr dirty="0"/>
              <a:t>и</a:t>
            </a:r>
            <a:r>
              <a:rPr spc="-25" dirty="0"/>
              <a:t> </a:t>
            </a:r>
            <a:r>
              <a:rPr dirty="0"/>
              <a:t>уважение</a:t>
            </a:r>
            <a:r>
              <a:rPr spc="-55" dirty="0"/>
              <a:t> </a:t>
            </a:r>
            <a:r>
              <a:rPr dirty="0"/>
              <a:t>к</a:t>
            </a:r>
            <a:r>
              <a:rPr spc="-15" dirty="0"/>
              <a:t> </a:t>
            </a:r>
            <a:r>
              <a:rPr dirty="0"/>
              <a:t>труду</a:t>
            </a:r>
            <a:r>
              <a:rPr spc="-30" dirty="0"/>
              <a:t> </a:t>
            </a:r>
            <a:r>
              <a:rPr dirty="0"/>
              <a:t>своих</a:t>
            </a:r>
            <a:r>
              <a:rPr spc="-30" dirty="0"/>
              <a:t> </a:t>
            </a:r>
            <a:r>
              <a:rPr dirty="0"/>
              <a:t>родителей).</a:t>
            </a:r>
            <a:r>
              <a:rPr spc="-65" dirty="0"/>
              <a:t> </a:t>
            </a:r>
            <a:r>
              <a:rPr dirty="0"/>
              <a:t>У</a:t>
            </a:r>
            <a:r>
              <a:rPr spc="-10" dirty="0"/>
              <a:t> детей</a:t>
            </a:r>
          </a:p>
          <a:p>
            <a:pPr marL="22860" marR="5080">
              <a:lnSpc>
                <a:spcPct val="145000"/>
              </a:lnSpc>
            </a:pPr>
            <a:r>
              <a:rPr dirty="0"/>
              <a:t>сформируются</a:t>
            </a:r>
            <a:r>
              <a:rPr spc="-70" dirty="0"/>
              <a:t> </a:t>
            </a:r>
            <a:r>
              <a:rPr dirty="0"/>
              <a:t>представления</a:t>
            </a:r>
            <a:r>
              <a:rPr spc="-65" dirty="0"/>
              <a:t> </a:t>
            </a:r>
            <a:r>
              <a:rPr dirty="0"/>
              <a:t>о</a:t>
            </a:r>
            <a:r>
              <a:rPr spc="-60" dirty="0"/>
              <a:t> </a:t>
            </a:r>
            <a:r>
              <a:rPr dirty="0"/>
              <a:t>представителях</a:t>
            </a:r>
            <a:r>
              <a:rPr spc="-60" dirty="0"/>
              <a:t> </a:t>
            </a:r>
            <a:r>
              <a:rPr dirty="0"/>
              <a:t>разных</a:t>
            </a:r>
            <a:r>
              <a:rPr spc="-50" dirty="0"/>
              <a:t> </a:t>
            </a:r>
            <a:r>
              <a:rPr dirty="0"/>
              <a:t>профессий,</a:t>
            </a:r>
            <a:r>
              <a:rPr spc="-70" dirty="0"/>
              <a:t> </a:t>
            </a:r>
            <a:r>
              <a:rPr spc="-50" dirty="0"/>
              <a:t>о </a:t>
            </a:r>
            <a:r>
              <a:rPr dirty="0"/>
              <a:t>содержании</a:t>
            </a:r>
            <a:r>
              <a:rPr spc="-60" dirty="0"/>
              <a:t> </a:t>
            </a:r>
            <a:r>
              <a:rPr dirty="0"/>
              <a:t>их</a:t>
            </a:r>
            <a:r>
              <a:rPr spc="-30" dirty="0"/>
              <a:t> </a:t>
            </a:r>
            <a:r>
              <a:rPr dirty="0"/>
              <a:t>трудовой</a:t>
            </a:r>
            <a:r>
              <a:rPr spc="-60" dirty="0"/>
              <a:t> </a:t>
            </a:r>
            <a:r>
              <a:rPr dirty="0"/>
              <a:t>деятельности</a:t>
            </a:r>
            <a:r>
              <a:rPr spc="-55" dirty="0"/>
              <a:t> </a:t>
            </a:r>
            <a:r>
              <a:rPr dirty="0"/>
              <a:t>и</a:t>
            </a:r>
            <a:r>
              <a:rPr spc="-25" dirty="0"/>
              <a:t> </a:t>
            </a:r>
            <a:r>
              <a:rPr dirty="0"/>
              <a:t>предметах</a:t>
            </a:r>
            <a:r>
              <a:rPr spc="-40" dirty="0"/>
              <a:t> </a:t>
            </a:r>
            <a:r>
              <a:rPr dirty="0"/>
              <a:t>-</a:t>
            </a:r>
            <a:r>
              <a:rPr spc="-20" dirty="0"/>
              <a:t> </a:t>
            </a:r>
            <a:r>
              <a:rPr dirty="0"/>
              <a:t>помощниках.</a:t>
            </a:r>
            <a:r>
              <a:rPr spc="-65" dirty="0"/>
              <a:t> </a:t>
            </a:r>
            <a:r>
              <a:rPr spc="-25" dirty="0"/>
              <a:t>Это </a:t>
            </a:r>
            <a:r>
              <a:rPr dirty="0"/>
              <a:t>будет</a:t>
            </a:r>
            <a:r>
              <a:rPr spc="-50" dirty="0"/>
              <a:t> </a:t>
            </a:r>
            <a:r>
              <a:rPr spc="-10" dirty="0"/>
              <a:t>способствовать</a:t>
            </a:r>
            <a:r>
              <a:rPr spc="-65" dirty="0"/>
              <a:t> </a:t>
            </a:r>
            <a:r>
              <a:rPr dirty="0"/>
              <a:t>обогащению</a:t>
            </a:r>
            <a:r>
              <a:rPr spc="-50" dirty="0"/>
              <a:t> </a:t>
            </a:r>
            <a:r>
              <a:rPr dirty="0"/>
              <a:t>содержания</a:t>
            </a:r>
            <a:r>
              <a:rPr spc="-45" dirty="0"/>
              <a:t> </a:t>
            </a:r>
            <a:r>
              <a:rPr dirty="0"/>
              <a:t>сюжетно</a:t>
            </a:r>
            <a:r>
              <a:rPr spc="-35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ролевых</a:t>
            </a:r>
            <a:r>
              <a:rPr spc="-50" dirty="0"/>
              <a:t> </a:t>
            </a:r>
            <a:r>
              <a:rPr spc="-20" dirty="0"/>
              <a:t>игр, </a:t>
            </a:r>
            <a:r>
              <a:rPr dirty="0"/>
              <a:t>организуемых</a:t>
            </a:r>
            <a:r>
              <a:rPr spc="-55" dirty="0"/>
              <a:t> </a:t>
            </a:r>
            <a:r>
              <a:rPr dirty="0"/>
              <a:t>детьми</a:t>
            </a:r>
            <a:r>
              <a:rPr spc="-50" dirty="0"/>
              <a:t> </a:t>
            </a:r>
            <a:r>
              <a:rPr dirty="0"/>
              <a:t>на</a:t>
            </a:r>
            <a:r>
              <a:rPr spc="-15" dirty="0"/>
              <a:t> </a:t>
            </a:r>
            <a:r>
              <a:rPr dirty="0"/>
              <a:t>основе</a:t>
            </a:r>
            <a:r>
              <a:rPr spc="-40" dirty="0"/>
              <a:t> </a:t>
            </a:r>
            <a:r>
              <a:rPr dirty="0"/>
              <a:t>их</a:t>
            </a:r>
            <a:r>
              <a:rPr spc="-20" dirty="0"/>
              <a:t> </a:t>
            </a:r>
            <a:r>
              <a:rPr dirty="0"/>
              <a:t>интересов.</a:t>
            </a:r>
            <a:r>
              <a:rPr spc="-40" dirty="0"/>
              <a:t> </a:t>
            </a:r>
            <a:r>
              <a:rPr dirty="0"/>
              <a:t>Где</a:t>
            </a:r>
            <a:r>
              <a:rPr spc="-35" dirty="0"/>
              <a:t> </a:t>
            </a:r>
            <a:r>
              <a:rPr dirty="0"/>
              <a:t>дети</a:t>
            </a:r>
            <a:r>
              <a:rPr spc="-35" dirty="0"/>
              <a:t> </a:t>
            </a:r>
            <a:r>
              <a:rPr dirty="0"/>
              <a:t>будут</a:t>
            </a:r>
            <a:r>
              <a:rPr spc="-40" dirty="0"/>
              <a:t> </a:t>
            </a:r>
            <a:r>
              <a:rPr spc="-10" dirty="0"/>
              <a:t>подражать </a:t>
            </a:r>
            <a:r>
              <a:rPr dirty="0"/>
              <a:t>взрослым</a:t>
            </a:r>
            <a:r>
              <a:rPr spc="-55" dirty="0"/>
              <a:t> </a:t>
            </a:r>
            <a:r>
              <a:rPr dirty="0"/>
              <a:t>и</a:t>
            </a:r>
            <a:r>
              <a:rPr spc="-5" dirty="0"/>
              <a:t> </a:t>
            </a:r>
            <a:r>
              <a:rPr spc="-10" dirty="0"/>
              <a:t>воспроизводить</a:t>
            </a:r>
            <a:r>
              <a:rPr spc="-60" dirty="0"/>
              <a:t> </a:t>
            </a:r>
            <a:r>
              <a:rPr dirty="0"/>
              <a:t>их</a:t>
            </a:r>
            <a:r>
              <a:rPr spc="-10" dirty="0"/>
              <a:t> </a:t>
            </a:r>
            <a:r>
              <a:rPr dirty="0"/>
              <a:t>действия,</a:t>
            </a:r>
            <a:r>
              <a:rPr spc="-20" dirty="0"/>
              <a:t> </a:t>
            </a:r>
            <a:r>
              <a:rPr dirty="0"/>
              <a:t>присваивая</a:t>
            </a:r>
            <a:r>
              <a:rPr spc="-45" dirty="0"/>
              <a:t> </a:t>
            </a:r>
            <a:r>
              <a:rPr dirty="0"/>
              <a:t>себе</a:t>
            </a:r>
            <a:r>
              <a:rPr spc="-35" dirty="0"/>
              <a:t> </a:t>
            </a:r>
            <a:r>
              <a:rPr spc="-20" dirty="0"/>
              <a:t>роли</a:t>
            </a:r>
          </a:p>
          <a:p>
            <a:pPr marL="22860">
              <a:lnSpc>
                <a:spcPct val="100000"/>
              </a:lnSpc>
              <a:spcBef>
                <a:spcPts val="1080"/>
              </a:spcBef>
            </a:pPr>
            <a:r>
              <a:rPr dirty="0"/>
              <a:t>продавцов,</a:t>
            </a:r>
            <a:r>
              <a:rPr spc="-65" dirty="0"/>
              <a:t> </a:t>
            </a:r>
            <a:r>
              <a:rPr dirty="0"/>
              <a:t>врачей,</a:t>
            </a:r>
            <a:r>
              <a:rPr spc="-65" dirty="0"/>
              <a:t> </a:t>
            </a:r>
            <a:r>
              <a:rPr dirty="0"/>
              <a:t>поваров,</a:t>
            </a:r>
            <a:r>
              <a:rPr spc="-65" dirty="0"/>
              <a:t> </a:t>
            </a:r>
            <a:r>
              <a:rPr spc="-10" dirty="0"/>
              <a:t>пожарных.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042917" y="4537075"/>
            <a:ext cx="147701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880" algn="ctr">
              <a:lnSpc>
                <a:spcPct val="100000"/>
              </a:lnSpc>
              <a:spcBef>
                <a:spcPts val="100"/>
              </a:spcBef>
            </a:pPr>
            <a:r>
              <a:rPr lang="ru-RU" b="1" i="1" dirty="0">
                <a:solidFill>
                  <a:srgbClr val="001F5F"/>
                </a:solidFill>
                <a:latin typeface="Arial"/>
                <a:cs typeface="Arial"/>
              </a:rPr>
              <a:t>Экскурсия на кухню в ДОО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5A23997-607E-4502-A15D-487FD26C6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1" y="2060848"/>
            <a:ext cx="2572511" cy="34300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736C62-574D-49D8-9CF7-7FC394F059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900" y="2061863"/>
            <a:ext cx="2647749" cy="3429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1677959-C2CF-4375-9EBC-7DA63FCBA5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50" y="684425"/>
            <a:ext cx="3573944" cy="26804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F2DF16D-1CFE-4266-B6CC-3C732EAAEC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620688"/>
            <a:ext cx="3552395" cy="26642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807BE20-FC85-4E36-A221-CA3E8DE94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" y="3573016"/>
            <a:ext cx="3395869" cy="25469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194D2E1-D56C-4963-8718-67B3557494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112" y="578326"/>
            <a:ext cx="3995936" cy="299695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62F8FD0-E2A7-4505-B0E4-72032CB754FF}"/>
              </a:ext>
            </a:extLst>
          </p:cNvPr>
          <p:cNvSpPr/>
          <p:nvPr/>
        </p:nvSpPr>
        <p:spPr>
          <a:xfrm>
            <a:off x="4551977" y="3789040"/>
            <a:ext cx="36541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/>
            <a: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месяц, ежедневно</a:t>
            </a:r>
            <a:b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представить нам без вас</a:t>
            </a:r>
            <a:b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Чистые вокруг дорожки,</a:t>
            </a:r>
            <a:b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Вы чистите для нас.</a:t>
            </a:r>
            <a:b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Снега, льда, опавших листьев,</a:t>
            </a:r>
            <a:b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Ну, и ветра иль жары —</a:t>
            </a:r>
            <a:b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боитесь Вы нисколько,</a:t>
            </a:r>
            <a:b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2320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Людям Вы помочь должны.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59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36A1340-F8A4-4FD5-A0F3-DA961BB0EE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03568"/>
            <a:ext cx="3888432" cy="29163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DE77706-4626-4C3C-BC59-149CAE40F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82" y="3032901"/>
            <a:ext cx="2835255" cy="335008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0FC0C52-DB5A-472C-A387-1F300D777C2F}"/>
              </a:ext>
            </a:extLst>
          </p:cNvPr>
          <p:cNvSpPr/>
          <p:nvPr/>
        </p:nvSpPr>
        <p:spPr>
          <a:xfrm>
            <a:off x="4572000" y="1545283"/>
            <a:ext cx="34381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группе у нас всегда чистота.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Сверкает и пол, и посуда.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Нянечка наша с утра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Наводит порядок повсюду.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 и детишек она приучает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стол накрывать и опрятными быть,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проказник, конечно же, знает: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 нашей няни нужно ценить.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F951E41-165F-46EF-A627-CE41136E13B0}"/>
              </a:ext>
            </a:extLst>
          </p:cNvPr>
          <p:cNvSpPr txBox="1"/>
          <p:nvPr/>
        </p:nvSpPr>
        <p:spPr>
          <a:xfrm>
            <a:off x="4355976" y="572214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Дежурство по столовой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083555" y="5196160"/>
            <a:ext cx="240220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20"/>
              </a:lnSpc>
              <a:spcBef>
                <a:spcPts val="95"/>
              </a:spcBef>
            </a:pPr>
            <a:r>
              <a:rPr sz="1900" b="1" i="1" spc="-150" dirty="0">
                <a:solidFill>
                  <a:srgbClr val="001F5F"/>
                </a:solidFill>
                <a:latin typeface="Times New Roman"/>
                <a:cs typeface="Times New Roman"/>
              </a:rPr>
              <a:t>Сюжетно-</a:t>
            </a:r>
            <a:r>
              <a:rPr sz="19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ролевая</a:t>
            </a:r>
            <a:r>
              <a:rPr sz="19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9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игра</a:t>
            </a: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ts val="2220"/>
              </a:lnSpc>
            </a:pPr>
            <a:r>
              <a:rPr sz="19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«</a:t>
            </a:r>
            <a:r>
              <a:rPr lang="ru-RU" sz="19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Парикмахерская</a:t>
            </a:r>
            <a:r>
              <a:rPr sz="19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»</a:t>
            </a:r>
            <a:endParaRPr sz="1900" dirty="0">
              <a:latin typeface="Times New Roman"/>
              <a:cs typeface="Times New Roman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16C3C5E-EDCB-4129-AB1E-BB5E0910C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2052228" cy="27363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28B555B-7E4E-4B27-ABB9-D691F848A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067496"/>
            <a:ext cx="2402205" cy="32029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1422C5A-54DC-4C30-A24C-668672033A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033" y="617260"/>
            <a:ext cx="2133031" cy="28440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93014B8-3741-4624-B832-B98EDB9677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914" y="908720"/>
            <a:ext cx="2977857" cy="39704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86312" y="958511"/>
            <a:ext cx="3669665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150" dirty="0">
                <a:solidFill>
                  <a:srgbClr val="001F5F"/>
                </a:solidFill>
                <a:latin typeface="Times New Roman"/>
                <a:cs typeface="Times New Roman"/>
              </a:rPr>
              <a:t>Сюжетно-</a:t>
            </a:r>
            <a:r>
              <a:rPr sz="19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ролевая</a:t>
            </a:r>
            <a:r>
              <a:rPr sz="19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900" b="1" i="1" dirty="0" err="1">
                <a:solidFill>
                  <a:srgbClr val="001F5F"/>
                </a:solidFill>
                <a:latin typeface="Times New Roman"/>
                <a:cs typeface="Times New Roman"/>
              </a:rPr>
              <a:t>игра</a:t>
            </a:r>
            <a:r>
              <a:rPr sz="19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 «</a:t>
            </a:r>
            <a:r>
              <a:rPr lang="ru-RU" sz="19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К нам приехал доктор</a:t>
            </a:r>
            <a:r>
              <a:rPr sz="19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»</a:t>
            </a:r>
            <a:endParaRPr sz="1900" dirty="0">
              <a:latin typeface="Times New Roman"/>
              <a:cs typeface="Times New Roman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93EA9A3-89E1-4B71-84DE-274ACDBF8F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58511"/>
            <a:ext cx="3669665" cy="489288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68A0A91-6075-4E86-AF8C-43779EE1D87E}"/>
              </a:ext>
            </a:extLst>
          </p:cNvPr>
          <p:cNvSpPr/>
          <p:nvPr/>
        </p:nvSpPr>
        <p:spPr>
          <a:xfrm>
            <a:off x="716037" y="1844825"/>
            <a:ext cx="363994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лечит взрослых и детей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гриппа, насморка и жара.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Спасает жизни всех людей,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молодых, и старых.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ставит градусник под мышку,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Чтобы узнать температуру.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спину слушает мальчишки,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добрый, но немного хмурый.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 заболел? Так что ж тогда?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Тебе помогут, ты не плачь.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 скорой помощью всегда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Придёт к тебе на помощь врач.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AC21E5C-6CFA-45A1-BFED-CEB03D3CEB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22183" y="3162393"/>
            <a:ext cx="2463738" cy="32849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308B287-2310-45EB-AA48-21BAAF0CA7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06593"/>
            <a:ext cx="3896542" cy="29224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DCDD936-1450-4AA5-9C0C-F369BB07C9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206364"/>
            <a:ext cx="3779912" cy="28349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9583241-0588-44E5-ABFE-C29E8D9D0631}"/>
              </a:ext>
            </a:extLst>
          </p:cNvPr>
          <p:cNvSpPr txBox="1"/>
          <p:nvPr/>
        </p:nvSpPr>
        <p:spPr>
          <a:xfrm>
            <a:off x="5076056" y="836712"/>
            <a:ext cx="28803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Д/и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«Какой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нужен для постройки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99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5BD99AB-1C1D-4038-B011-7D71413672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069" y="1340768"/>
            <a:ext cx="3579862" cy="47731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E0DCB9-2154-4C44-81B2-46973AD225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3816424" cy="28623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6A16002-955B-42F2-94EE-45B577089B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836712"/>
            <a:ext cx="3911912" cy="28623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E210BF-AD34-4893-9ACD-D9562C74E7F7}"/>
              </a:ext>
            </a:extLst>
          </p:cNvPr>
          <p:cNvSpPr txBox="1"/>
          <p:nvPr/>
        </p:nvSpPr>
        <p:spPr>
          <a:xfrm rot="19701574">
            <a:off x="538456" y="4121645"/>
            <a:ext cx="2016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Д/и «Профессии на магнитах»</a:t>
            </a:r>
          </a:p>
        </p:txBody>
      </p:sp>
    </p:spTree>
    <p:extLst>
      <p:ext uri="{BB962C8B-B14F-4D97-AF65-F5344CB8AC3E}">
        <p14:creationId xmlns:p14="http://schemas.microsoft.com/office/powerpoint/2010/main" val="3271365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3BF0CC4-4819-4326-858D-E3EE59E50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64704"/>
            <a:ext cx="3323861" cy="24928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180F5C-4B19-4967-AD5B-F423DA258D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01556"/>
            <a:ext cx="3179845" cy="23848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3C7C258-D4EF-4085-A14D-6E7D455FA7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673" y="2492896"/>
            <a:ext cx="4608512" cy="3456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31D0F8F-6C69-46D7-BB88-ECC6D93BC8C5}"/>
              </a:ext>
            </a:extLst>
          </p:cNvPr>
          <p:cNvSpPr txBox="1"/>
          <p:nvPr/>
        </p:nvSpPr>
        <p:spPr>
          <a:xfrm>
            <a:off x="4211960" y="836712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Д/и «Собери профессию»</a:t>
            </a:r>
          </a:p>
        </p:txBody>
      </p:sp>
    </p:spTree>
    <p:extLst>
      <p:ext uri="{BB962C8B-B14F-4D97-AF65-F5344CB8AC3E}">
        <p14:creationId xmlns:p14="http://schemas.microsoft.com/office/powerpoint/2010/main" val="14740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4D213D8-5CF6-4D57-A8F9-15EAC5A93F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3939902" cy="52532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F7DDA7A-1654-4E9C-80AC-47CBA6D1D2F0}"/>
              </a:ext>
            </a:extLst>
          </p:cNvPr>
          <p:cNvSpPr txBox="1"/>
          <p:nvPr/>
        </p:nvSpPr>
        <p:spPr>
          <a:xfrm>
            <a:off x="5148064" y="1052736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Д/и «Собери аптечку»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AB4E74A3-C34B-4397-9674-59BCA7441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630" y="2924944"/>
            <a:ext cx="36957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41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8EE48E-8194-4DFA-ADA5-F13F02350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2214246" cy="29523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7EBCCBB-617C-484B-9C83-D999E27DBB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036085"/>
            <a:ext cx="2427734" cy="323697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D962BC4-D41F-496A-AB38-0C444C3F82AE}"/>
              </a:ext>
            </a:extLst>
          </p:cNvPr>
          <p:cNvSpPr/>
          <p:nvPr/>
        </p:nvSpPr>
        <p:spPr>
          <a:xfrm>
            <a:off x="2699792" y="2384884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 есть профессий разных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 всяких нужных дел.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Чем бы в жизни заниматься,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бы делать Ты хотел?</a:t>
            </a:r>
          </a:p>
          <a:p>
            <a:pPr algn="l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Иль летать над облаками,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Или делать все руками,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Или строить, или шить,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Иль пожар водой тушить?</a:t>
            </a:r>
          </a:p>
          <a:p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Дядя Ваня - тракторист,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Дядя Саня - машинист,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Тетя Таня - пчеловод,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Всем, кто трудится - почет!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43F11003-7A80-401E-BDA8-742A963BD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28" y="4093044"/>
            <a:ext cx="2100064" cy="210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FDFE19A4-DF4D-41A4-99AF-FB3871E14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944" y="4464734"/>
            <a:ext cx="1882899" cy="172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30F8E159-8821-4285-BB25-4EBEE1DFD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05" y="645493"/>
            <a:ext cx="1277491" cy="171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717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B67AEDF-5C78-45AD-AE91-5F678CE027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2696"/>
            <a:ext cx="2939819" cy="22048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8719AB0-CFE5-45A9-B1F2-26610E57EE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766478"/>
            <a:ext cx="3317565" cy="44234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DCD7267-DE7D-419D-B074-75A7CC25EE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284984"/>
            <a:ext cx="2305524" cy="30740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FFFB0E5-957D-48D1-9620-C32DC8984B0F}"/>
              </a:ext>
            </a:extLst>
          </p:cNvPr>
          <p:cNvSpPr txBox="1"/>
          <p:nvPr/>
        </p:nvSpPr>
        <p:spPr>
          <a:xfrm>
            <a:off x="3131840" y="3861048"/>
            <a:ext cx="216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Художественное творчество Раскраски «Профессии»</a:t>
            </a:r>
          </a:p>
        </p:txBody>
      </p:sp>
    </p:spTree>
    <p:extLst>
      <p:ext uri="{BB962C8B-B14F-4D97-AF65-F5344CB8AC3E}">
        <p14:creationId xmlns:p14="http://schemas.microsoft.com/office/powerpoint/2010/main" val="2952564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BCB9C34-9514-4065-BB33-3A26C13CB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72686"/>
            <a:ext cx="3168352" cy="13365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F126E2E-863D-44DE-BFAD-B4B87EF1B8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72686"/>
            <a:ext cx="2971207" cy="13365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FD4CB57-0017-4047-980C-081FC90D5D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80" y="2420888"/>
            <a:ext cx="2771800" cy="12468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9E9D203-B462-43A6-9D31-765BB8D765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39" y="2223718"/>
            <a:ext cx="2971206" cy="13365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C604EFF-7E25-4EB2-8692-98AC618B2C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505" y="1121286"/>
            <a:ext cx="991807" cy="22048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67C25D6-E458-477A-89B1-628B40DB97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80" y="3979391"/>
            <a:ext cx="2771800" cy="124683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69B4A23-DC18-4F0D-98EF-51BC3AB15F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211" y="3594442"/>
            <a:ext cx="734018" cy="16317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4977DC6-5E0D-42F6-8C28-F920FE0974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429" y="3781407"/>
            <a:ext cx="3211933" cy="1444814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B471EA4D-E54B-46FE-83F5-08BE0BB9CCF5}"/>
              </a:ext>
            </a:extLst>
          </p:cNvPr>
          <p:cNvSpPr/>
          <p:nvPr/>
        </p:nvSpPr>
        <p:spPr>
          <a:xfrm>
            <a:off x="2123728" y="5447381"/>
            <a:ext cx="4572000" cy="66107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</a:pPr>
            <a:r>
              <a:rPr lang="ru-RU" sz="1800" spc="-10" dirty="0">
                <a:solidFill>
                  <a:srgbClr val="001F5F"/>
                </a:solidFill>
                <a:latin typeface="Calibri Light"/>
                <a:cs typeface="Calibri Light"/>
              </a:rPr>
              <a:t>Художественное </a:t>
            </a:r>
            <a:r>
              <a:rPr lang="ru-RU" sz="1800" dirty="0">
                <a:solidFill>
                  <a:srgbClr val="001F5F"/>
                </a:solidFill>
                <a:latin typeface="Calibri Light"/>
                <a:cs typeface="Calibri Light"/>
              </a:rPr>
              <a:t>творчество</a:t>
            </a:r>
            <a:endParaRPr lang="ru-RU" sz="1800" dirty="0">
              <a:latin typeface="Calibri Light"/>
              <a:cs typeface="Calibri Light"/>
            </a:endParaRPr>
          </a:p>
          <a:p>
            <a:pPr marL="1905" algn="ctr">
              <a:lnSpc>
                <a:spcPts val="2375"/>
              </a:lnSpc>
            </a:pPr>
            <a:r>
              <a:rPr lang="ru-RU" sz="1800" spc="-10" dirty="0">
                <a:solidFill>
                  <a:srgbClr val="001F5F"/>
                </a:solidFill>
                <a:latin typeface="Calibri Light"/>
                <a:cs typeface="Calibri Light"/>
              </a:rPr>
              <a:t>«Фрукты, овощи для поваров»</a:t>
            </a:r>
            <a:endParaRPr lang="ru-RU" sz="1800" dirty="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848227" y="5181727"/>
            <a:ext cx="2527935" cy="937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Calibri Light"/>
                <a:cs typeface="Calibri Light"/>
              </a:rPr>
              <a:t>Художественное </a:t>
            </a:r>
            <a:r>
              <a:rPr sz="2000" dirty="0">
                <a:solidFill>
                  <a:srgbClr val="001F5F"/>
                </a:solidFill>
                <a:latin typeface="Calibri Light"/>
                <a:cs typeface="Calibri Light"/>
              </a:rPr>
              <a:t>творчество</a:t>
            </a:r>
            <a:r>
              <a:rPr sz="2000" spc="-9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 Light"/>
                <a:cs typeface="Calibri Light"/>
              </a:rPr>
              <a:t>аппликация</a:t>
            </a:r>
            <a:endParaRPr sz="2000" dirty="0">
              <a:latin typeface="Calibri Light"/>
              <a:cs typeface="Calibri Light"/>
            </a:endParaRPr>
          </a:p>
          <a:p>
            <a:pPr marL="1905" algn="ctr">
              <a:lnSpc>
                <a:spcPts val="2375"/>
              </a:lnSpc>
            </a:pPr>
            <a:r>
              <a:rPr sz="2000" spc="-10" dirty="0">
                <a:solidFill>
                  <a:srgbClr val="001F5F"/>
                </a:solidFill>
                <a:latin typeface="Calibri Light"/>
                <a:cs typeface="Calibri Light"/>
              </a:rPr>
              <a:t>«Автобус»</a:t>
            </a:r>
            <a:endParaRPr sz="2000" dirty="0">
              <a:latin typeface="Calibri Light"/>
              <a:cs typeface="Calibri Ligh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6E39750-C3A4-475B-95D1-8017B928D5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738379"/>
            <a:ext cx="3168352" cy="23762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3624B83-B2C0-4D2D-8BD1-62C9E53A1F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406100"/>
            <a:ext cx="2771800" cy="20788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CED06BE-335F-4644-AB32-0A799D699C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49658" y="512677"/>
            <a:ext cx="3672407" cy="489654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C62E01D-393C-4BFF-B387-F0CD97E536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478" y="764704"/>
            <a:ext cx="2633043" cy="35254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957CA01-D331-42E8-B9EE-0BEA851ED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650574"/>
            <a:ext cx="2733768" cy="364502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EC9BC26-2F5C-4A24-9185-00D48DF044B9}"/>
              </a:ext>
            </a:extLst>
          </p:cNvPr>
          <p:cNvSpPr/>
          <p:nvPr/>
        </p:nvSpPr>
        <p:spPr>
          <a:xfrm>
            <a:off x="467544" y="2650574"/>
            <a:ext cx="4572000" cy="35702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В жизни нашей интересной</a:t>
            </a:r>
          </a:p>
          <a:p>
            <a:r>
              <a:rPr lang="ru-RU" sz="1600" dirty="0"/>
              <a:t>Всем профессиям не тесно.</a:t>
            </a:r>
          </a:p>
          <a:p>
            <a:r>
              <a:rPr lang="ru-RU" sz="1600" dirty="0"/>
              <a:t>Каждая для нас нужна,</a:t>
            </a:r>
          </a:p>
          <a:p>
            <a:r>
              <a:rPr lang="ru-RU" sz="1600" dirty="0"/>
              <a:t>В жизни каждая важна.</a:t>
            </a:r>
          </a:p>
          <a:p>
            <a:endParaRPr lang="ru-RU" sz="1600" dirty="0"/>
          </a:p>
          <a:p>
            <a:r>
              <a:rPr lang="ru-RU" sz="1600" dirty="0"/>
              <a:t>Повар, врач и косметолог,</a:t>
            </a:r>
          </a:p>
          <a:p>
            <a:r>
              <a:rPr lang="ru-RU" sz="1600" dirty="0"/>
              <a:t>Продавец, рыбак, психолог,</a:t>
            </a:r>
          </a:p>
          <a:p>
            <a:r>
              <a:rPr lang="ru-RU" sz="1600" dirty="0"/>
              <a:t>Сторож, музыкант, строитель,</a:t>
            </a:r>
          </a:p>
          <a:p>
            <a:r>
              <a:rPr lang="ru-RU" sz="1600" dirty="0"/>
              <a:t>Парикмахер и водитель.</a:t>
            </a:r>
          </a:p>
          <a:p>
            <a:endParaRPr lang="ru-RU" sz="1600" dirty="0"/>
          </a:p>
          <a:p>
            <a:r>
              <a:rPr lang="ru-RU" sz="1600" dirty="0"/>
              <a:t>Перечень продолжить можно-</a:t>
            </a:r>
          </a:p>
          <a:p>
            <a:r>
              <a:rPr lang="ru-RU" sz="1600" dirty="0"/>
              <a:t>Написать совсем не сложно.</a:t>
            </a:r>
          </a:p>
          <a:p>
            <a:r>
              <a:rPr lang="ru-RU" sz="1600" dirty="0"/>
              <a:t>Только нужно быть терпимым-</a:t>
            </a:r>
          </a:p>
          <a:p>
            <a:r>
              <a:rPr lang="ru-RU" sz="1600" dirty="0"/>
              <a:t>Список этот слишком длинный 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598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95"/>
              </a:spcBef>
            </a:pPr>
            <a:r>
              <a:rPr spc="-60" dirty="0"/>
              <a:t>Результат</a:t>
            </a:r>
            <a:r>
              <a:rPr spc="-210" dirty="0"/>
              <a:t> </a:t>
            </a:r>
            <a:r>
              <a:rPr spc="-10" dirty="0"/>
              <a:t>проекта: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6303" y="1508607"/>
            <a:ext cx="7877809" cy="444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720">
              <a:lnSpc>
                <a:spcPct val="145000"/>
              </a:lnSpc>
              <a:spcBef>
                <a:spcPts val="100"/>
              </a:spcBef>
            </a:pPr>
            <a:r>
              <a:rPr sz="2000" dirty="0">
                <a:latin typeface="Calibri Light"/>
                <a:cs typeface="Calibri Light"/>
              </a:rPr>
              <a:t>Проект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«Все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профессии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важны,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все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профессии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нужны»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реализовал </a:t>
            </a:r>
            <a:r>
              <a:rPr sz="2000" dirty="0">
                <a:latin typeface="Calibri Light"/>
                <a:cs typeface="Calibri Light"/>
              </a:rPr>
              <a:t>постав</a:t>
            </a:r>
            <a:r>
              <a:rPr sz="2000" u="sng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ленные</a:t>
            </a:r>
            <a:r>
              <a:rPr sz="2000" u="sng" spc="-60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 </a:t>
            </a:r>
            <a:r>
              <a:rPr sz="2000" u="sng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задачи.</a:t>
            </a:r>
            <a:r>
              <a:rPr sz="2000" u="sng" spc="-55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 </a:t>
            </a:r>
            <a:r>
              <a:rPr sz="2000" u="sng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У</a:t>
            </a:r>
            <a:r>
              <a:rPr sz="2000" u="sng" spc="-20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 </a:t>
            </a:r>
            <a:r>
              <a:rPr sz="2000" u="sng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дошкольников</a:t>
            </a:r>
            <a:r>
              <a:rPr sz="2000" u="sng" spc="-60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 </a:t>
            </a:r>
            <a:r>
              <a:rPr sz="2000" u="sng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появился</a:t>
            </a:r>
            <a:r>
              <a:rPr sz="2000" u="sng" spc="-65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 </a:t>
            </a:r>
            <a:r>
              <a:rPr sz="2000" u="sng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интерес</a:t>
            </a:r>
            <a:r>
              <a:rPr sz="2000" u="sng" spc="-55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 </a:t>
            </a:r>
            <a:r>
              <a:rPr sz="2000" u="sng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к</a:t>
            </a:r>
            <a:r>
              <a:rPr sz="2000" u="sng" spc="-20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 </a:t>
            </a:r>
            <a:r>
              <a:rPr sz="2000" u="sng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данной</a:t>
            </a:r>
            <a:r>
              <a:rPr sz="2000" u="sng" spc="-25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 </a:t>
            </a:r>
            <a:r>
              <a:rPr sz="2000" u="sng" spc="-10" dirty="0">
                <a:uFill>
                  <a:solidFill>
                    <a:srgbClr val="AB936B"/>
                  </a:solidFill>
                </a:uFill>
                <a:latin typeface="Calibri Light"/>
                <a:cs typeface="Calibri Light"/>
              </a:rPr>
              <a:t>т</a:t>
            </a:r>
            <a:r>
              <a:rPr sz="2000" spc="-10" dirty="0">
                <a:latin typeface="Calibri Light"/>
                <a:cs typeface="Calibri Light"/>
              </a:rPr>
              <a:t>еме. </a:t>
            </a:r>
            <a:r>
              <a:rPr sz="2000" dirty="0">
                <a:latin typeface="Calibri Light"/>
                <a:cs typeface="Calibri Light"/>
              </a:rPr>
              <a:t>Сформировалось</a:t>
            </a:r>
            <a:r>
              <a:rPr sz="2000" spc="-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целостное</a:t>
            </a:r>
            <a:r>
              <a:rPr sz="2000" spc="-8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представление</a:t>
            </a:r>
            <a:r>
              <a:rPr sz="2000" spc="-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о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трудовой</a:t>
            </a:r>
            <a:r>
              <a:rPr sz="2000" spc="-8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деятельности </a:t>
            </a:r>
            <a:r>
              <a:rPr sz="2000" dirty="0">
                <a:latin typeface="Calibri Light"/>
                <a:cs typeface="Calibri Light"/>
              </a:rPr>
              <a:t>взрослых.</a:t>
            </a:r>
            <a:r>
              <a:rPr sz="2000" spc="-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Более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подробно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познакомились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с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трудом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сотрудников </a:t>
            </a:r>
            <a:r>
              <a:rPr sz="2000" dirty="0">
                <a:latin typeface="Calibri Light"/>
                <a:cs typeface="Calibri Light"/>
              </a:rPr>
              <a:t>детского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сада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и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профессиями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родителей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воспитанников.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Дети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получили </a:t>
            </a:r>
            <a:r>
              <a:rPr sz="2000" dirty="0">
                <a:latin typeface="Calibri Light"/>
                <a:cs typeface="Calibri Light"/>
              </a:rPr>
              <a:t>знания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о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профессиях,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которые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могут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применять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сюжетно</a:t>
            </a:r>
            <a:endParaRPr sz="2000">
              <a:latin typeface="Calibri Light"/>
              <a:cs typeface="Calibri Light"/>
            </a:endParaRPr>
          </a:p>
          <a:p>
            <a:pPr marL="12700" marR="5080">
              <a:lnSpc>
                <a:spcPct val="145000"/>
              </a:lnSpc>
            </a:pPr>
            <a:r>
              <a:rPr sz="2000" dirty="0">
                <a:latin typeface="Calibri Light"/>
                <a:cs typeface="Calibri Light"/>
              </a:rPr>
              <a:t>ролевых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играх.</a:t>
            </a:r>
            <a:r>
              <a:rPr sz="2000" spc="39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Дети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стали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задавать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много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вопросов,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связанных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spc="-50" dirty="0">
                <a:latin typeface="Calibri Light"/>
                <a:cs typeface="Calibri Light"/>
              </a:rPr>
              <a:t>с </a:t>
            </a:r>
            <a:r>
              <a:rPr sz="2000" spc="-10" dirty="0">
                <a:latin typeface="Calibri Light"/>
                <a:cs typeface="Calibri Light"/>
              </a:rPr>
              <a:t>профессиональной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деятельностью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взрослых.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Интереснее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стали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игры,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spc="-25" dirty="0">
                <a:latin typeface="Calibri Light"/>
                <a:cs typeface="Calibri Light"/>
              </a:rPr>
              <a:t>где </a:t>
            </a:r>
            <a:r>
              <a:rPr sz="2000" dirty="0">
                <a:latin typeface="Calibri Light"/>
                <a:cs typeface="Calibri Light"/>
              </a:rPr>
              <a:t>дети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подражают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взрослым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и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воспроизводят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их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действия,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присваивая </a:t>
            </a:r>
            <a:r>
              <a:rPr sz="2000" dirty="0">
                <a:latin typeface="Calibri Light"/>
                <a:cs typeface="Calibri Light"/>
              </a:rPr>
              <a:t>себе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роли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продавцов,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воспитателей,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врачей,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поваров.</a:t>
            </a:r>
            <a:endParaRPr sz="20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8636" y="2354579"/>
            <a:ext cx="6595745" cy="0"/>
          </a:xfrm>
          <a:custGeom>
            <a:avLst/>
            <a:gdLst/>
            <a:ahLst/>
            <a:cxnLst/>
            <a:rect l="l" t="t" r="r" b="b"/>
            <a:pathLst>
              <a:path w="6595745">
                <a:moveTo>
                  <a:pt x="0" y="0"/>
                </a:moveTo>
                <a:lnTo>
                  <a:pt x="6595490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9210" y="2934970"/>
            <a:ext cx="69462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-20" dirty="0">
                <a:solidFill>
                  <a:srgbClr val="6A4E39"/>
                </a:solidFill>
                <a:latin typeface="Times New Roman"/>
                <a:cs typeface="Times New Roman"/>
              </a:rPr>
              <a:t>Спасибо</a:t>
            </a:r>
            <a:r>
              <a:rPr sz="6000" b="0" spc="-320" dirty="0">
                <a:solidFill>
                  <a:srgbClr val="6A4E39"/>
                </a:solidFill>
                <a:latin typeface="Times New Roman"/>
                <a:cs typeface="Times New Roman"/>
              </a:rPr>
              <a:t> </a:t>
            </a:r>
            <a:r>
              <a:rPr sz="6000" b="0" dirty="0">
                <a:solidFill>
                  <a:srgbClr val="6A4E39"/>
                </a:solidFill>
                <a:latin typeface="Times New Roman"/>
                <a:cs typeface="Times New Roman"/>
              </a:rPr>
              <a:t>за</a:t>
            </a:r>
            <a:r>
              <a:rPr sz="6000" b="0" spc="-320" dirty="0">
                <a:solidFill>
                  <a:srgbClr val="6A4E39"/>
                </a:solidFill>
                <a:latin typeface="Times New Roman"/>
                <a:cs typeface="Times New Roman"/>
              </a:rPr>
              <a:t> </a:t>
            </a:r>
            <a:r>
              <a:rPr sz="6000" b="0" spc="-155" dirty="0">
                <a:solidFill>
                  <a:srgbClr val="6A4E39"/>
                </a:solidFill>
                <a:latin typeface="Times New Roman"/>
                <a:cs typeface="Times New Roman"/>
              </a:rPr>
              <a:t>внимание!</a:t>
            </a:r>
            <a:endParaRPr sz="6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Презентация-проекта-в-средней-группе-Профессии</Template>
  <TotalTime>202</TotalTime>
  <Words>499</Words>
  <Application>Microsoft Office PowerPoint</Application>
  <PresentationFormat>Экран (4:3)</PresentationFormat>
  <Paragraphs>69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Проект «Все профессии нужны, все профессии важны» в средней группе</vt:lpstr>
      <vt:lpstr>Презентация PowerPoint</vt:lpstr>
      <vt:lpstr>Актуальность проекта:</vt:lpstr>
      <vt:lpstr>Презентация PowerPoint</vt:lpstr>
      <vt:lpstr>Предполагаемый результат: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 проекта: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«Все профессии нужны, все профессии важны» в средней группе</dc:title>
  <dc:creator>Татьяна Бобешко</dc:creator>
  <cp:lastModifiedBy>User</cp:lastModifiedBy>
  <cp:revision>6</cp:revision>
  <dcterms:created xsi:type="dcterms:W3CDTF">2025-01-24T16:30:04Z</dcterms:created>
  <dcterms:modified xsi:type="dcterms:W3CDTF">2025-01-28T05:25:49Z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2025-01-24T00:00:00Z</vt:filetime>
  </property>
  <property fmtid="{D5CDD505-2E9C-101B-9397-08002B2CF9AE}" pid="5" name="Producer">
    <vt:lpwstr>Microsoft® PowerPoint® 2013</vt:lpwstr>
  </property>
</Properties>
</file>